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Override3.xml" ContentType="application/vnd.openxmlformats-officedocument.themeOverride+xml"/>
  <Override PartName="/ppt/theme/themeOverride4.xml" ContentType="application/vnd.openxmlformats-officedocument.themeOverrid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notesMasterIdLst>
    <p:notesMasterId r:id="rId27"/>
  </p:notesMasterIdLst>
  <p:sldIdLst>
    <p:sldId id="263" r:id="rId2"/>
    <p:sldId id="291" r:id="rId3"/>
    <p:sldId id="307" r:id="rId4"/>
    <p:sldId id="310" r:id="rId5"/>
    <p:sldId id="308" r:id="rId6"/>
    <p:sldId id="309" r:id="rId7"/>
    <p:sldId id="284" r:id="rId8"/>
    <p:sldId id="300" r:id="rId9"/>
    <p:sldId id="301" r:id="rId10"/>
    <p:sldId id="306" r:id="rId11"/>
    <p:sldId id="264" r:id="rId12"/>
    <p:sldId id="277" r:id="rId13"/>
    <p:sldId id="317" r:id="rId14"/>
    <p:sldId id="297" r:id="rId15"/>
    <p:sldId id="316" r:id="rId16"/>
    <p:sldId id="296" r:id="rId17"/>
    <p:sldId id="311" r:id="rId18"/>
    <p:sldId id="313" r:id="rId19"/>
    <p:sldId id="322" r:id="rId20"/>
    <p:sldId id="312" r:id="rId21"/>
    <p:sldId id="314" r:id="rId22"/>
    <p:sldId id="315" r:id="rId23"/>
    <p:sldId id="318" r:id="rId24"/>
    <p:sldId id="319" r:id="rId25"/>
    <p:sldId id="292" r:id="rId2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kiosk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576" autoAdjust="0"/>
    <p:restoredTop sz="93011" autoAdjust="0"/>
  </p:normalViewPr>
  <p:slideViewPr>
    <p:cSldViewPr>
      <p:cViewPr>
        <p:scale>
          <a:sx n="100" d="100"/>
          <a:sy n="100" d="100"/>
        </p:scale>
        <p:origin x="-198" y="11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1602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24320F-C320-47BD-97E2-60DC09058692}" type="datetimeFigureOut">
              <a:rPr lang="ru-RU" smtClean="0"/>
              <a:pPr/>
              <a:t>25.06.2024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5292C60-2A44-4CD9-AA36-B8F7AD342E91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292C60-2A44-4CD9-AA36-B8F7AD342E91}" type="slidenum">
              <a:rPr lang="ru-RU" smtClean="0"/>
              <a:pPr/>
              <a:t>7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F68AA7-E710-4983-AB3B-8445C70F8813}" type="slidenum">
              <a:rPr lang="ru-RU" smtClean="0"/>
              <a:pPr/>
              <a:t>25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697688D0-AEFE-4026-98CE-620DA3C2B258}" type="datetimeFigureOut">
              <a:rPr lang="ru-RU" smtClean="0"/>
              <a:pPr/>
              <a:t>25.06.2024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23AEC9BF-4C70-46E7-9860-693C2E5AFAF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97688D0-AEFE-4026-98CE-620DA3C2B258}" type="datetimeFigureOut">
              <a:rPr lang="ru-RU" smtClean="0"/>
              <a:pPr/>
              <a:t>25.06.2024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3AEC9BF-4C70-46E7-9860-693C2E5AFAF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97688D0-AEFE-4026-98CE-620DA3C2B258}" type="datetimeFigureOut">
              <a:rPr lang="ru-RU" smtClean="0"/>
              <a:pPr/>
              <a:t>25.06.2024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3AEC9BF-4C70-46E7-9860-693C2E5AFAF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97688D0-AEFE-4026-98CE-620DA3C2B258}" type="datetimeFigureOut">
              <a:rPr lang="ru-RU" smtClean="0"/>
              <a:pPr/>
              <a:t>25.06.2024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3AEC9BF-4C70-46E7-9860-693C2E5AFAF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97688D0-AEFE-4026-98CE-620DA3C2B258}" type="datetimeFigureOut">
              <a:rPr lang="ru-RU" smtClean="0"/>
              <a:pPr/>
              <a:t>25.06.2024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3AEC9BF-4C70-46E7-9860-693C2E5AFAF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97688D0-AEFE-4026-98CE-620DA3C2B258}" type="datetimeFigureOut">
              <a:rPr lang="ru-RU" smtClean="0"/>
              <a:pPr/>
              <a:t>25.06.2024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3AEC9BF-4C70-46E7-9860-693C2E5AFAF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97688D0-AEFE-4026-98CE-620DA3C2B258}" type="datetimeFigureOut">
              <a:rPr lang="ru-RU" smtClean="0"/>
              <a:pPr/>
              <a:t>25.06.2024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3AEC9BF-4C70-46E7-9860-693C2E5AFAF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697688D0-AEFE-4026-98CE-620DA3C2B258}" type="datetimeFigureOut">
              <a:rPr lang="ru-RU" smtClean="0"/>
              <a:pPr/>
              <a:t>25.06.2024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3AEC9BF-4C70-46E7-9860-693C2E5AFAF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697688D0-AEFE-4026-98CE-620DA3C2B258}" type="datetimeFigureOut">
              <a:rPr lang="ru-RU" smtClean="0"/>
              <a:pPr/>
              <a:t>25.06.2024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23AEC9BF-4C70-46E7-9860-693C2E5AFAF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97688D0-AEFE-4026-98CE-620DA3C2B258}" type="datetimeFigureOut">
              <a:rPr lang="ru-RU" smtClean="0"/>
              <a:pPr/>
              <a:t>25.06.2024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3AEC9BF-4C70-46E7-9860-693C2E5AFAF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97688D0-AEFE-4026-98CE-620DA3C2B258}" type="datetimeFigureOut">
              <a:rPr lang="ru-RU" smtClean="0"/>
              <a:pPr/>
              <a:t>25.06.2024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3AEC9BF-4C70-46E7-9860-693C2E5AFAF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697688D0-AEFE-4026-98CE-620DA3C2B258}" type="datetimeFigureOut">
              <a:rPr lang="ru-RU" smtClean="0"/>
              <a:pPr/>
              <a:t>25.06.2024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23AEC9BF-4C70-46E7-9860-693C2E5AFAF1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jpeg"/><Relationship Id="rId3" Type="http://schemas.openxmlformats.org/officeDocument/2006/relationships/image" Target="../media/image32.jpeg"/><Relationship Id="rId7" Type="http://schemas.openxmlformats.org/officeDocument/2006/relationships/image" Target="../media/image36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jpeg"/><Relationship Id="rId5" Type="http://schemas.openxmlformats.org/officeDocument/2006/relationships/image" Target="../media/image34.jpeg"/><Relationship Id="rId4" Type="http://schemas.openxmlformats.org/officeDocument/2006/relationships/image" Target="../media/image33.jpeg"/><Relationship Id="rId9" Type="http://schemas.openxmlformats.org/officeDocument/2006/relationships/image" Target="../media/image38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Relationship Id="rId5" Type="http://schemas.openxmlformats.org/officeDocument/2006/relationships/image" Target="../media/image44.jpeg"/><Relationship Id="rId4" Type="http://schemas.openxmlformats.org/officeDocument/2006/relationships/image" Target="../media/image43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.xml"/><Relationship Id="rId5" Type="http://schemas.openxmlformats.org/officeDocument/2006/relationships/image" Target="../media/image47.jpeg"/><Relationship Id="rId4" Type="http://schemas.openxmlformats.org/officeDocument/2006/relationships/image" Target="../media/image46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3.xml"/><Relationship Id="rId4" Type="http://schemas.openxmlformats.org/officeDocument/2006/relationships/image" Target="../media/image49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4.xml"/><Relationship Id="rId4" Type="http://schemas.openxmlformats.org/officeDocument/2006/relationships/image" Target="../media/image51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4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8.jpeg"/><Relationship Id="rId4" Type="http://schemas.openxmlformats.org/officeDocument/2006/relationships/image" Target="../media/image57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2.jpeg"/><Relationship Id="rId4" Type="http://schemas.openxmlformats.org/officeDocument/2006/relationships/image" Target="../media/image61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jpeg"/><Relationship Id="rId3" Type="http://schemas.openxmlformats.org/officeDocument/2006/relationships/image" Target="../media/image65.png"/><Relationship Id="rId7" Type="http://schemas.openxmlformats.org/officeDocument/2006/relationships/image" Target="../media/image6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8.jpeg"/><Relationship Id="rId5" Type="http://schemas.openxmlformats.org/officeDocument/2006/relationships/image" Target="../media/image67.jpeg"/><Relationship Id="rId4" Type="http://schemas.openxmlformats.org/officeDocument/2006/relationships/image" Target="../media/image66.jpeg"/><Relationship Id="rId9" Type="http://schemas.openxmlformats.org/officeDocument/2006/relationships/image" Target="../media/image7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979712" y="260648"/>
            <a:ext cx="6717432" cy="953774"/>
          </a:xfrm>
        </p:spPr>
        <p:txBody>
          <a:bodyPr>
            <a:normAutofit fontScale="25000" lnSpcReduction="20000"/>
          </a:bodyPr>
          <a:lstStyle/>
          <a:p>
            <a:pPr algn="ctr">
              <a:buNone/>
            </a:pPr>
            <a:r>
              <a:rPr lang="ru-RU" sz="4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800" b="1" dirty="0" smtClean="0">
                <a:latin typeface="Times New Roman" pitchFamily="18" charset="0"/>
                <a:cs typeface="Times New Roman" pitchFamily="18" charset="0"/>
              </a:rPr>
              <a:t>ГОСУДАРСТВЕННОЕ БЮДЖЕТНОЕ ПРОФЕССИОНАЛЬНОЕ ОБРАЗОВАТЕЛЬНОЕ УЧРЕЖДЕНИЕ</a:t>
            </a:r>
            <a:br>
              <a:rPr lang="ru-RU" sz="4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800" b="1" dirty="0" smtClean="0">
                <a:latin typeface="Times New Roman" pitchFamily="18" charset="0"/>
                <a:cs typeface="Times New Roman" pitchFamily="18" charset="0"/>
              </a:rPr>
              <a:t> САЛАВАТСКИЙ МЕХАНИКО-СТРОИТЕЛЬНЫЙ </a:t>
            </a: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КОЛЛЕДЖ</a:t>
            </a:r>
            <a:br>
              <a:rPr lang="ru-RU" sz="4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(ГБПОУ СМСК)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852936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sz="27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7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7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b="1" dirty="0" smtClean="0"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  <p:pic>
        <p:nvPicPr>
          <p:cNvPr id="1026" name="Picture 2" descr="C:\Users\Dir-72\Desktop\эмблема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9440" r="12182"/>
          <a:stretch>
            <a:fillRect/>
          </a:stretch>
        </p:blipFill>
        <p:spPr bwMode="auto">
          <a:xfrm>
            <a:off x="179512" y="188640"/>
            <a:ext cx="2088232" cy="2088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3929058" y="2348880"/>
            <a:ext cx="474739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3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755576" y="2204864"/>
            <a:ext cx="814393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ПРОФЕССИЯ </a:t>
            </a:r>
          </a:p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15.01.05 </a:t>
            </a:r>
          </a:p>
          <a:p>
            <a:pPr algn="ctr"/>
            <a:r>
              <a:rPr lang="ru-RU" b="1" cap="all" dirty="0" smtClean="0">
                <a:latin typeface="Times New Roman" pitchFamily="18" charset="0"/>
                <a:cs typeface="Times New Roman" pitchFamily="18" charset="0"/>
              </a:rPr>
              <a:t>СВАРЩИК (РУЧНОЙ И ЧАСТИЧНО </a:t>
            </a:r>
          </a:p>
          <a:p>
            <a:pPr algn="ctr"/>
            <a:r>
              <a:rPr lang="ru-RU" b="1" cap="all" dirty="0" smtClean="0">
                <a:latin typeface="Times New Roman" pitchFamily="18" charset="0"/>
                <a:cs typeface="Times New Roman" pitchFamily="18" charset="0"/>
              </a:rPr>
              <a:t>МЕХАНИЗИРОВАННОЙ СВАРКИ (НАПЛАВКИ)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357158" y="4071942"/>
            <a:ext cx="314327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/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СРОК ОБУЧЕНИЯ: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на базе основного общего  образования 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 год 10 месяцев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80112" y="3789040"/>
            <a:ext cx="2857520" cy="2714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 advTm="3878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251520" y="260648"/>
            <a:ext cx="4896544" cy="720080"/>
          </a:xfrm>
        </p:spPr>
        <p:txBody>
          <a:bodyPr>
            <a:noAutofit/>
          </a:bodyPr>
          <a:lstStyle/>
          <a:p>
            <a:pPr marL="0" algn="just">
              <a:lnSpc>
                <a:spcPct val="160000"/>
              </a:lnSpc>
              <a:spcBef>
                <a:spcPts val="0"/>
              </a:spcBef>
              <a:buNone/>
            </a:pP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Сварщик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 — это специалист рабочей специальности, который соединяет металлические детали в сложные конструкции при помощи электрической или газовой сварки. </a:t>
            </a:r>
          </a:p>
          <a:p>
            <a:pPr marL="0" algn="just">
              <a:lnSpc>
                <a:spcPct val="160000"/>
              </a:lnSpc>
              <a:spcBef>
                <a:spcPts val="0"/>
              </a:spcBef>
              <a:buNone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Сварка — это процесс расплавления металлов под действием электрического тока или газового пламени и их сращивания в одно целое. Сварщик может работать с разными видами металлов и сплавов, такими как сталь, алюминий, медь, титан и другие.</a:t>
            </a:r>
          </a:p>
        </p:txBody>
      </p:sp>
      <p:sp>
        <p:nvSpPr>
          <p:cNvPr id="1026" name="AutoShape 2" descr="Профессии: Сварщик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8" name="AutoShape 4" descr="Профессии: Сварщик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92080" y="476672"/>
            <a:ext cx="3557195" cy="2736304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/>
          <a:srcRect l="10937" t="25130" r="14062" b="3125"/>
          <a:stretch>
            <a:fillRect/>
          </a:stretch>
        </p:blipFill>
        <p:spPr bwMode="auto">
          <a:xfrm>
            <a:off x="1043608" y="3933056"/>
            <a:ext cx="3096343" cy="1961111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</p:pic>
      <p:sp>
        <p:nvSpPr>
          <p:cNvPr id="8" name="Прямоугольник 7"/>
          <p:cNvSpPr/>
          <p:nvPr/>
        </p:nvSpPr>
        <p:spPr>
          <a:xfrm>
            <a:off x="4283968" y="4077072"/>
            <a:ext cx="4608512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Сварщик выполняет важную и ответственную работу, от которой зависит качество и надежность изделий, узлов и конструкций. Сварщик должен уметь читать чертежи и схемы, подбирать правильный режим сварки, контролировать температуру и скорость сварки, обеспечивать защиту сварочной ванны от окисления и загрязнения. Сварщик также должен соблюдать меры безопасности и защиты от ожогов, порезов, ударов током и вредных веществ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1142984"/>
            <a:ext cx="8115328" cy="4864307"/>
          </a:xfrm>
        </p:spPr>
        <p:txBody>
          <a:bodyPr>
            <a:normAutofit/>
          </a:bodyPr>
          <a:lstStyle/>
          <a:p>
            <a:r>
              <a:rPr lang="ru-RU" sz="1600" dirty="0" smtClean="0"/>
              <a:t>изготовление, реконструкция, монтаж, ремонт и строительство конструкций различного назначения с применением ручной и частично механизированной сварки (наплавки) во всех пространственных положениях сварного шва</a:t>
            </a:r>
            <a:endParaRPr lang="ru-RU" sz="16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5470"/>
          </a:xfrm>
        </p:spPr>
        <p:txBody>
          <a:bodyPr>
            <a:normAutofit/>
          </a:bodyPr>
          <a:lstStyle/>
          <a:p>
            <a:pPr algn="ctr"/>
            <a:r>
              <a:rPr lang="ru-RU" sz="1800" dirty="0" smtClean="0">
                <a:solidFill>
                  <a:schemeClr val="tx1"/>
                </a:solidFill>
              </a:rPr>
              <a:t>Область профессиональной деятельности выпускников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29698" name="Picture 2" descr="http://chelmtt.ru/images/specialnosti/svarschik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2276872"/>
            <a:ext cx="3286148" cy="357190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</p:pic>
      <p:pic>
        <p:nvPicPr>
          <p:cNvPr id="2969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6016" y="2276872"/>
            <a:ext cx="4071966" cy="392909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5072066" y="1481328"/>
            <a:ext cx="3614734" cy="4525963"/>
          </a:xfrm>
        </p:spPr>
        <p:txBody>
          <a:bodyPr>
            <a:normAutofit/>
          </a:bodyPr>
          <a:lstStyle/>
          <a:p>
            <a:pPr algn="just"/>
            <a:r>
              <a:rPr lang="ru-RU" sz="1800" dirty="0" smtClean="0"/>
              <a:t>Осуществление ручной электродуговой сварки деталей, узлов и трубопроводов; </a:t>
            </a:r>
          </a:p>
          <a:p>
            <a:pPr algn="just"/>
            <a:r>
              <a:rPr lang="ru-RU" sz="1800" dirty="0" smtClean="0"/>
              <a:t>Заваривание деталей и конструкций;</a:t>
            </a:r>
          </a:p>
          <a:p>
            <a:pPr algn="just"/>
            <a:r>
              <a:rPr lang="ru-RU" sz="1800" dirty="0" smtClean="0"/>
              <a:t>Подготовка изделий под сварку, зачистка швов после сварки с обеспечением защиты обратной стороны сварного шва.</a:t>
            </a:r>
            <a:endParaRPr lang="ru-RU" sz="18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4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1600" dirty="0" smtClean="0"/>
              <a:t> </a:t>
            </a:r>
            <a:r>
              <a:rPr lang="ru-RU" sz="3100" dirty="0" smtClean="0">
                <a:solidFill>
                  <a:schemeClr val="tx1"/>
                </a:solidFill>
              </a:rPr>
              <a:t/>
            </a:r>
            <a:br>
              <a:rPr lang="ru-RU" sz="3100" dirty="0" smtClean="0">
                <a:solidFill>
                  <a:schemeClr val="tx1"/>
                </a:solidFill>
              </a:rPr>
            </a:br>
            <a:r>
              <a:rPr lang="ru-RU" sz="3100" dirty="0" smtClean="0">
                <a:solidFill>
                  <a:schemeClr val="tx1"/>
                </a:solidFill>
              </a:rPr>
              <a:t/>
            </a:r>
            <a:br>
              <a:rPr lang="ru-RU" sz="3100" dirty="0" smtClean="0">
                <a:solidFill>
                  <a:schemeClr val="tx1"/>
                </a:solidFill>
              </a:rPr>
            </a:br>
            <a:r>
              <a:rPr lang="ru-RU" sz="2200" dirty="0" smtClean="0">
                <a:solidFill>
                  <a:schemeClr val="tx1"/>
                </a:solidFill>
              </a:rPr>
              <a:t>Назначение профессии</a:t>
            </a:r>
            <a:r>
              <a:rPr lang="ru-RU" sz="3100" dirty="0" smtClean="0">
                <a:solidFill>
                  <a:schemeClr val="tx1"/>
                </a:solidFill>
              </a:rPr>
              <a:t/>
            </a:r>
            <a:br>
              <a:rPr lang="ru-RU" sz="3100" dirty="0" smtClean="0">
                <a:solidFill>
                  <a:schemeClr val="tx1"/>
                </a:solidFill>
              </a:rPr>
            </a:b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46082" name="Picture 2" descr="http://chelmtt.ru/images/specialnosti/svarschik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1500174"/>
            <a:ext cx="4214842" cy="435771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5357818" y="1714488"/>
            <a:ext cx="3328982" cy="3643338"/>
          </a:xfrm>
        </p:spPr>
        <p:txBody>
          <a:bodyPr>
            <a:normAutofit/>
          </a:bodyPr>
          <a:lstStyle/>
          <a:p>
            <a:r>
              <a:rPr lang="ru-RU" sz="1800" dirty="0" smtClean="0"/>
              <a:t>физическая работоспособность (выносливость);</a:t>
            </a:r>
          </a:p>
          <a:p>
            <a:r>
              <a:rPr lang="ru-RU" sz="1800" dirty="0" smtClean="0"/>
              <a:t>острота зрения;</a:t>
            </a:r>
          </a:p>
          <a:p>
            <a:r>
              <a:rPr lang="ru-RU" sz="1800" dirty="0" smtClean="0"/>
              <a:t>пространственные представления;</a:t>
            </a:r>
          </a:p>
          <a:p>
            <a:r>
              <a:rPr lang="ru-RU" sz="1800" dirty="0" smtClean="0"/>
              <a:t>хорошая координация движений обеих рук;</a:t>
            </a:r>
          </a:p>
          <a:p>
            <a:r>
              <a:rPr lang="ru-RU" sz="1800" dirty="0" smtClean="0"/>
              <a:t>аккуратность;</a:t>
            </a:r>
          </a:p>
          <a:p>
            <a:r>
              <a:rPr lang="ru-RU" sz="1800" dirty="0" smtClean="0"/>
              <a:t>ответственность</a:t>
            </a:r>
            <a:endParaRPr lang="ru-RU" sz="1600" dirty="0" smtClean="0"/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547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400" dirty="0" smtClean="0">
                <a:solidFill>
                  <a:schemeClr val="tx1"/>
                </a:solidFill>
              </a:rPr>
              <a:t/>
            </a:r>
            <a:br>
              <a:rPr lang="ru-RU" sz="2400" dirty="0" smtClean="0">
                <a:solidFill>
                  <a:schemeClr val="tx1"/>
                </a:solidFill>
              </a:rPr>
            </a:br>
            <a:r>
              <a:rPr lang="ru-RU" sz="2400" dirty="0" smtClean="0">
                <a:solidFill>
                  <a:schemeClr val="tx1"/>
                </a:solidFill>
              </a:rPr>
              <a:t/>
            </a:r>
            <a:br>
              <a:rPr lang="ru-RU" sz="2400" dirty="0" smtClean="0">
                <a:solidFill>
                  <a:schemeClr val="tx1"/>
                </a:solidFill>
              </a:rPr>
            </a:br>
            <a:r>
              <a:rPr lang="ru-RU" sz="2400" dirty="0" smtClean="0">
                <a:solidFill>
                  <a:schemeClr val="tx1"/>
                </a:solidFill>
              </a:rPr>
              <a:t>Профессионально -важные качества: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1026" name="Picture 2" descr="http://chelmtt.ru/images/specialnosti/svarschik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48" y="1285860"/>
            <a:ext cx="4214842" cy="435771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285720" y="1142984"/>
            <a:ext cx="4214842" cy="4864307"/>
          </a:xfrm>
        </p:spPr>
        <p:txBody>
          <a:bodyPr>
            <a:normAutofit lnSpcReduction="10000"/>
          </a:bodyPr>
          <a:lstStyle/>
          <a:p>
            <a:pPr algn="just"/>
            <a:r>
              <a:rPr lang="ru-RU" sz="1600" dirty="0" smtClean="0"/>
              <a:t> Сварочные работы применяются во многих отраслях промышленности. Сварщики трудятся на стройплощадках, создавая конструкции и системы различных коммуникаций, в промышленности, где применяют свой опыт и навыки в машиностроении, кораблестроении и в других областях, таких как, энергетика, нефтеперерабатывающая промышленность, сельское хозяйство. Трудно назвать такой сегмент производства, где не применялся бы труд сварщика.</a:t>
            </a:r>
          </a:p>
          <a:p>
            <a:pPr algn="just"/>
            <a:r>
              <a:rPr lang="ru-RU" sz="1600" dirty="0" smtClean="0"/>
              <a:t>Сварщик, специалист и мастер своего дела, найдёт себе применение не только в машиностроительной, но и в любой отрасли промышленности.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3100" dirty="0" smtClean="0">
                <a:solidFill>
                  <a:schemeClr val="tx1"/>
                </a:solidFill>
              </a:rPr>
              <a:t/>
            </a:r>
            <a:br>
              <a:rPr lang="ru-RU" sz="3100" dirty="0" smtClean="0">
                <a:solidFill>
                  <a:schemeClr val="tx1"/>
                </a:solidFill>
              </a:rPr>
            </a:br>
            <a:r>
              <a:rPr lang="ru-RU" sz="3100" dirty="0" smtClean="0">
                <a:solidFill>
                  <a:schemeClr val="tx1"/>
                </a:solidFill>
              </a:rPr>
              <a:t>Перспективы профессии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47106" name="Picture 2" descr="http://chelmtt.ru/images/specialnosti/svarschik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3439" y="1071546"/>
            <a:ext cx="4266370" cy="4786346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214282" y="142852"/>
            <a:ext cx="7715304" cy="5286412"/>
          </a:xfrm>
        </p:spPr>
        <p:txBody>
          <a:bodyPr>
            <a:normAutofit fontScale="92500" lnSpcReduction="20000"/>
          </a:bodyPr>
          <a:lstStyle/>
          <a:p>
            <a:pPr algn="ctr">
              <a:buNone/>
            </a:pPr>
            <a:endParaRPr lang="ru-RU" b="1" dirty="0" smtClean="0"/>
          </a:p>
          <a:p>
            <a:pPr algn="ctr">
              <a:buNone/>
            </a:pPr>
            <a:r>
              <a:rPr lang="ru-RU" sz="2200" b="1" dirty="0" smtClean="0"/>
              <a:t>Виды деятельности выпускников</a:t>
            </a:r>
            <a:r>
              <a:rPr lang="ru-RU" sz="2200" dirty="0" smtClean="0"/>
              <a:t>:</a:t>
            </a:r>
          </a:p>
          <a:p>
            <a:endParaRPr lang="ru-RU" dirty="0" smtClean="0"/>
          </a:p>
          <a:p>
            <a:pPr lvl="0"/>
            <a:r>
              <a:rPr lang="ru-RU" sz="2200" dirty="0" smtClean="0"/>
              <a:t>Проведение подготовительных,</a:t>
            </a:r>
          </a:p>
          <a:p>
            <a:pPr lvl="0">
              <a:buNone/>
            </a:pPr>
            <a:r>
              <a:rPr lang="ru-RU" sz="2200" dirty="0" smtClean="0"/>
              <a:t> сборочных операций перед сваркой,</a:t>
            </a:r>
          </a:p>
          <a:p>
            <a:pPr lvl="0">
              <a:buNone/>
            </a:pPr>
            <a:r>
              <a:rPr lang="ru-RU" sz="2200" dirty="0" smtClean="0"/>
              <a:t>зачистка и контроль сварных швов </a:t>
            </a:r>
          </a:p>
          <a:p>
            <a:pPr lvl="0">
              <a:buNone/>
            </a:pPr>
            <a:r>
              <a:rPr lang="ru-RU" sz="2200" dirty="0" smtClean="0"/>
              <a:t>после сварки.</a:t>
            </a:r>
          </a:p>
          <a:p>
            <a:pPr lvl="0"/>
            <a:endParaRPr lang="ru-RU" sz="2600" dirty="0" smtClean="0"/>
          </a:p>
          <a:p>
            <a:pPr lvl="0"/>
            <a:r>
              <a:rPr lang="ru-RU" sz="2600" dirty="0" smtClean="0"/>
              <a:t>Ручная дуговая сварка (наплавка,</a:t>
            </a:r>
          </a:p>
          <a:p>
            <a:pPr lvl="0">
              <a:buNone/>
            </a:pPr>
            <a:r>
              <a:rPr lang="ru-RU" sz="2600" dirty="0" smtClean="0"/>
              <a:t> резка) плавящимся покрытым</a:t>
            </a:r>
          </a:p>
          <a:p>
            <a:pPr lvl="0">
              <a:buNone/>
            </a:pPr>
            <a:r>
              <a:rPr lang="ru-RU" sz="2600" dirty="0" smtClean="0"/>
              <a:t> электродом.</a:t>
            </a:r>
          </a:p>
          <a:p>
            <a:pPr lvl="0"/>
            <a:endParaRPr lang="ru-RU" sz="2600" dirty="0" smtClean="0"/>
          </a:p>
          <a:p>
            <a:pPr lvl="0"/>
            <a:r>
              <a:rPr lang="ru-RU" sz="2600" dirty="0" smtClean="0"/>
              <a:t>Ручная дуговая сварка (наплавка) </a:t>
            </a:r>
          </a:p>
          <a:p>
            <a:pPr lvl="0">
              <a:buNone/>
            </a:pPr>
            <a:r>
              <a:rPr lang="ru-RU" sz="2600" dirty="0" smtClean="0"/>
              <a:t>неплавящимся электродом</a:t>
            </a:r>
          </a:p>
          <a:p>
            <a:pPr lvl="0">
              <a:buNone/>
            </a:pPr>
            <a:r>
              <a:rPr lang="ru-RU" sz="2600" dirty="0" smtClean="0"/>
              <a:t>в защитном газе.</a:t>
            </a:r>
          </a:p>
          <a:p>
            <a:endParaRPr lang="ru-RU" dirty="0"/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29322" y="928670"/>
            <a:ext cx="2590800" cy="1214446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</p:pic>
      <p:pic>
        <p:nvPicPr>
          <p:cNvPr id="22531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15074" y="2357430"/>
            <a:ext cx="2361748" cy="1571636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</p:pic>
      <p:pic>
        <p:nvPicPr>
          <p:cNvPr id="22532" name="Picture 4"/>
          <p:cNvPicPr>
            <a:picLocks noChangeAspect="1" noChangeArrowheads="1"/>
          </p:cNvPicPr>
          <p:nvPr/>
        </p:nvPicPr>
        <p:blipFill>
          <a:blip r:embed="rId5" cstate="print"/>
          <a:srcRect l="7443" t="40078" r="47556" b="6350"/>
          <a:stretch>
            <a:fillRect/>
          </a:stretch>
        </p:blipFill>
        <p:spPr bwMode="auto">
          <a:xfrm>
            <a:off x="6286512" y="4143380"/>
            <a:ext cx="2357454" cy="1571636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</p:pic>
    </p:spTree>
  </p:cSld>
  <p:clrMapOvr>
    <a:masterClrMapping/>
  </p:clrMapOvr>
  <p:transition advTm="500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539552" y="1052736"/>
            <a:ext cx="8229600" cy="2804927"/>
          </a:xfrm>
        </p:spPr>
        <p:txBody>
          <a:bodyPr>
            <a:normAutofit fontScale="85000" lnSpcReduction="20000"/>
          </a:bodyPr>
          <a:lstStyle/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Читать чертежи средней сложности и сложных сварных металлоконструкций.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Использовать конструкторскую, нормативно-техническую и производственно-технологическую документацию по сварке.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Проверять оснащенность, работоспособность, исправность и осуществлять настройку оборудования поста для различных способов сварки.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Испытание изоляции цепей вторичной коммутации.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Выполнять сборку и подготовку элементов конструкции под сварку.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Проводить контроль подготовки и сборки элементов конструкции под сварку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Выполнять предварительный, сопутствующий (межслойный) подогрева металла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Зачищать и удалять поверхностные дефекты сварных швов после сварки.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Проводить контроль сварных соединений на соответствие геометрическим размерам, требуемым конструкторской и производственно-технологической документации по сварке.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936104"/>
          </a:xfrm>
        </p:spPr>
        <p:txBody>
          <a:bodyPr>
            <a:noAutofit/>
          </a:bodyPr>
          <a:lstStyle/>
          <a:p>
            <a:pPr lvl="0" algn="ctr"/>
            <a:r>
              <a:rPr lang="ru-RU" sz="2000" dirty="0" smtClean="0">
                <a:solidFill>
                  <a:schemeClr val="tx1"/>
                </a:solidFill>
              </a:rPr>
              <a:t>Проведение подготовительных,  сборочных операций перед сваркой, зачистка и контроль сварных швов после сварки</a:t>
            </a:r>
          </a:p>
        </p:txBody>
      </p:sp>
      <p:pic>
        <p:nvPicPr>
          <p:cNvPr id="18434" name="Picture 2" descr="Picture backgroun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3861048"/>
            <a:ext cx="2808312" cy="186401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</p:pic>
      <p:pic>
        <p:nvPicPr>
          <p:cNvPr id="18436" name="Picture 4" descr="Picture background"/>
          <p:cNvPicPr>
            <a:picLocks noChangeAspect="1" noChangeArrowheads="1"/>
          </p:cNvPicPr>
          <p:nvPr/>
        </p:nvPicPr>
        <p:blipFill>
          <a:blip r:embed="rId3" cstate="print"/>
          <a:srcRect l="11418"/>
          <a:stretch>
            <a:fillRect/>
          </a:stretch>
        </p:blipFill>
        <p:spPr bwMode="auto">
          <a:xfrm>
            <a:off x="3131840" y="3861048"/>
            <a:ext cx="2793344" cy="187220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</p:pic>
      <p:pic>
        <p:nvPicPr>
          <p:cNvPr id="18440" name="Picture 8" descr="Picture background"/>
          <p:cNvPicPr>
            <a:picLocks noChangeAspect="1" noChangeArrowheads="1"/>
          </p:cNvPicPr>
          <p:nvPr/>
        </p:nvPicPr>
        <p:blipFill>
          <a:blip r:embed="rId4" cstate="print"/>
          <a:srcRect r="22642"/>
          <a:stretch>
            <a:fillRect/>
          </a:stretch>
        </p:blipFill>
        <p:spPr bwMode="auto">
          <a:xfrm>
            <a:off x="6012160" y="3861048"/>
            <a:ext cx="2952328" cy="187220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1481328"/>
            <a:ext cx="3971924" cy="4519439"/>
          </a:xfrm>
        </p:spPr>
        <p:txBody>
          <a:bodyPr>
            <a:normAutofit/>
          </a:bodyPr>
          <a:lstStyle/>
          <a:p>
            <a:pPr algn="just"/>
            <a:r>
              <a:rPr lang="ru-RU" sz="1600" dirty="0" smtClean="0"/>
              <a:t>Выполнение ручной дуговой сварки различных деталей из углеродистых и конструкционных сталей во всех пространственных положениях сварного шва.</a:t>
            </a:r>
          </a:p>
          <a:p>
            <a:pPr algn="just"/>
            <a:r>
              <a:rPr lang="ru-RU" sz="1600" dirty="0" smtClean="0"/>
              <a:t>Выполнение ручной дуговой сварки различных деталей из цветных металлов и сплавов во всех пространственных положениях сварного шва.</a:t>
            </a:r>
          </a:p>
          <a:p>
            <a:pPr algn="just"/>
            <a:r>
              <a:rPr lang="ru-RU" sz="1600" dirty="0" smtClean="0"/>
              <a:t>Выполнение ручной дуговой наплавки покрытыми электродами различных деталей.</a:t>
            </a:r>
          </a:p>
          <a:p>
            <a:pPr algn="just"/>
            <a:r>
              <a:rPr lang="ru-RU" sz="1600" dirty="0" smtClean="0"/>
              <a:t>Выполнение дуговой резки различных деталей.</a:t>
            </a:r>
            <a:endParaRPr lang="ru-RU" sz="16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57166"/>
            <a:ext cx="8229600" cy="1060472"/>
          </a:xfrm>
        </p:spPr>
        <p:txBody>
          <a:bodyPr>
            <a:normAutofit fontScale="90000"/>
          </a:bodyPr>
          <a:lstStyle/>
          <a:p>
            <a:pPr lvl="0" algn="ctr"/>
            <a:r>
              <a:rPr lang="ru-RU" sz="2200" dirty="0" smtClean="0"/>
              <a:t/>
            </a:r>
            <a:br>
              <a:rPr lang="ru-RU" sz="2200" dirty="0" smtClean="0"/>
            </a:br>
            <a:r>
              <a:rPr lang="ru-RU" sz="2200" dirty="0" smtClean="0"/>
              <a:t/>
            </a:r>
            <a:br>
              <a:rPr lang="ru-RU" sz="2200" dirty="0" smtClean="0"/>
            </a:br>
            <a:r>
              <a:rPr lang="ru-RU" sz="2200" dirty="0" smtClean="0">
                <a:solidFill>
                  <a:schemeClr val="tx1"/>
                </a:solidFill>
              </a:rPr>
              <a:t>Ручная дуговая сварка (наплавка, резка) плавящимся покрытым электродом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25602" name="Picture 2" descr="http://chelmtt.ru/images/specialnosti/svarschik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57752" y="1500174"/>
            <a:ext cx="3486150" cy="4452939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67544" y="1340768"/>
            <a:ext cx="3384376" cy="4392488"/>
          </a:xfrm>
        </p:spPr>
        <p:txBody>
          <a:bodyPr>
            <a:normAutofit fontScale="85000" lnSpcReduction="10000"/>
          </a:bodyPr>
          <a:lstStyle/>
          <a:p>
            <a:pPr algn="just"/>
            <a:r>
              <a:rPr lang="ru-RU" sz="1700" dirty="0" smtClean="0"/>
              <a:t>Выполнение ручной дуговой сварки (наплавки) неплавящимся электродом в защитном газе различных деталей из углеродистых и конструкционных сталей во всех пространственных положениях сварного шва.</a:t>
            </a:r>
          </a:p>
          <a:p>
            <a:pPr algn="just"/>
            <a:r>
              <a:rPr lang="ru-RU" sz="1700" dirty="0" smtClean="0"/>
              <a:t>Выполнение ручной дуговой сварки (наплавки) неплавящимся электродом в защитном газе различных деталей из цветных металлов и сплавов во всех пространственных положениях сварного шва.</a:t>
            </a:r>
          </a:p>
          <a:p>
            <a:pPr algn="just"/>
            <a:r>
              <a:rPr lang="ru-RU" sz="1700" dirty="0" smtClean="0"/>
              <a:t>Выполнение ручной дуговой наплавки неплавящимся электродом в защитном газе различных деталей.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rmAutofit/>
          </a:bodyPr>
          <a:lstStyle/>
          <a:p>
            <a:pPr algn="ctr"/>
            <a:r>
              <a:rPr lang="ru-RU" sz="2000" dirty="0" smtClean="0">
                <a:solidFill>
                  <a:schemeClr val="tx1"/>
                </a:solidFill>
              </a:rPr>
              <a:t>Ручная дуговая сварка (наплавка) </a:t>
            </a:r>
            <a:br>
              <a:rPr lang="ru-RU" sz="2000" dirty="0" smtClean="0">
                <a:solidFill>
                  <a:schemeClr val="tx1"/>
                </a:solidFill>
              </a:rPr>
            </a:br>
            <a:r>
              <a:rPr lang="ru-RU" sz="2000" dirty="0" smtClean="0">
                <a:solidFill>
                  <a:schemeClr val="tx1"/>
                </a:solidFill>
              </a:rPr>
              <a:t>неплавящимся электродом в защитном газе.</a:t>
            </a:r>
            <a:endParaRPr lang="ru-RU" sz="2000" dirty="0">
              <a:solidFill>
                <a:schemeClr val="tx1"/>
              </a:solidFill>
            </a:endParaRPr>
          </a:p>
        </p:txBody>
      </p:sp>
      <p:pic>
        <p:nvPicPr>
          <p:cNvPr id="24578" name="Picture 2" descr="http://chelmtt.ru/images/specialnosti/svarschik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67944" y="1484784"/>
            <a:ext cx="4762500" cy="3171826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https://www.elitplit.ru/wp-content/uploads/2018/04/14814909_ml-720x102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36296" y="3789040"/>
            <a:ext cx="1907704" cy="271318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1571612"/>
            <a:ext cx="8219256" cy="4550284"/>
          </a:xfrm>
        </p:spPr>
        <p:txBody>
          <a:bodyPr>
            <a:normAutofit fontScale="25000" lnSpcReduction="20000"/>
          </a:bodyPr>
          <a:lstStyle/>
          <a:p>
            <a:pPr>
              <a:lnSpc>
                <a:spcPct val="160000"/>
              </a:lnSpc>
              <a:buNone/>
            </a:pPr>
            <a:r>
              <a:rPr lang="ru-RU" sz="5600" b="1" i="1" dirty="0" smtClean="0"/>
              <a:t>Кабинеты: </a:t>
            </a:r>
          </a:p>
          <a:p>
            <a:pPr>
              <a:lnSpc>
                <a:spcPct val="160000"/>
              </a:lnSpc>
              <a:buFont typeface="Wingdings" pitchFamily="2" charset="2"/>
              <a:buChar char="Ø"/>
            </a:pPr>
            <a:r>
              <a:rPr lang="ru-RU" sz="5600" dirty="0" smtClean="0"/>
              <a:t>Технической графики; </a:t>
            </a:r>
          </a:p>
          <a:p>
            <a:pPr>
              <a:lnSpc>
                <a:spcPct val="160000"/>
              </a:lnSpc>
              <a:buFont typeface="Wingdings" pitchFamily="2" charset="2"/>
              <a:buChar char="Ø"/>
            </a:pPr>
            <a:r>
              <a:rPr lang="ru-RU" sz="5600" dirty="0" smtClean="0"/>
              <a:t>Теоретических основ сварки и резки металлов</a:t>
            </a:r>
          </a:p>
          <a:p>
            <a:pPr>
              <a:lnSpc>
                <a:spcPct val="160000"/>
              </a:lnSpc>
              <a:buNone/>
            </a:pPr>
            <a:r>
              <a:rPr lang="ru-RU" sz="5600" b="1" i="1" dirty="0" smtClean="0"/>
              <a:t>Лаборатории:</a:t>
            </a:r>
          </a:p>
          <a:p>
            <a:pPr>
              <a:lnSpc>
                <a:spcPct val="160000"/>
              </a:lnSpc>
              <a:buFont typeface="Wingdings" pitchFamily="2" charset="2"/>
              <a:buChar char="Ø"/>
            </a:pPr>
            <a:r>
              <a:rPr lang="ru-RU" sz="5600" dirty="0" smtClean="0"/>
              <a:t> Материаловедения;</a:t>
            </a:r>
          </a:p>
          <a:p>
            <a:pPr>
              <a:lnSpc>
                <a:spcPct val="160000"/>
              </a:lnSpc>
              <a:buFont typeface="Wingdings" pitchFamily="2" charset="2"/>
              <a:buChar char="Ø"/>
            </a:pPr>
            <a:r>
              <a:rPr lang="ru-RU" sz="5600" dirty="0" smtClean="0"/>
              <a:t>Электротехники и сварочного оборудования;</a:t>
            </a:r>
          </a:p>
          <a:p>
            <a:pPr>
              <a:lnSpc>
                <a:spcPct val="160000"/>
              </a:lnSpc>
              <a:buFont typeface="Wingdings" pitchFamily="2" charset="2"/>
              <a:buChar char="Ø"/>
            </a:pPr>
            <a:r>
              <a:rPr lang="ru-RU" sz="5600" dirty="0" smtClean="0"/>
              <a:t>Испытания материалов и контроля качества сварных соединений</a:t>
            </a:r>
          </a:p>
          <a:p>
            <a:pPr>
              <a:lnSpc>
                <a:spcPct val="160000"/>
              </a:lnSpc>
              <a:buFont typeface="Wingdings 3"/>
              <a:buNone/>
            </a:pPr>
            <a:r>
              <a:rPr lang="ru-RU" sz="5600" b="1" i="1" dirty="0" smtClean="0"/>
              <a:t>Мастерские:</a:t>
            </a:r>
          </a:p>
          <a:p>
            <a:r>
              <a:rPr lang="ru-RU" sz="6400" dirty="0" smtClean="0"/>
              <a:t>Слесарная;</a:t>
            </a:r>
          </a:p>
          <a:p>
            <a:endParaRPr lang="ru-RU" sz="800" dirty="0" smtClean="0"/>
          </a:p>
          <a:p>
            <a:r>
              <a:rPr lang="ru-RU" sz="6400" dirty="0" smtClean="0"/>
              <a:t>Сварочная для сварки металлов;</a:t>
            </a:r>
          </a:p>
          <a:p>
            <a:r>
              <a:rPr lang="ru-RU" sz="6400" dirty="0" smtClean="0"/>
              <a:t>Сварочная для сварки неметаллических материалов</a:t>
            </a:r>
            <a:endParaRPr lang="ru-RU" sz="5600" dirty="0" smtClean="0"/>
          </a:p>
          <a:p>
            <a:pPr>
              <a:lnSpc>
                <a:spcPct val="160000"/>
              </a:lnSpc>
              <a:buFont typeface="Wingdings 3"/>
              <a:buNone/>
            </a:pPr>
            <a:r>
              <a:rPr lang="ru-RU" sz="5600" b="1" i="1" dirty="0" smtClean="0"/>
              <a:t>Полигоны:</a:t>
            </a:r>
          </a:p>
          <a:p>
            <a:pPr>
              <a:lnSpc>
                <a:spcPct val="160000"/>
              </a:lnSpc>
              <a:buFont typeface="Wingdings" pitchFamily="2" charset="2"/>
              <a:buChar char="Ø"/>
            </a:pPr>
            <a:r>
              <a:rPr lang="ru-RU" sz="5600" dirty="0" smtClean="0"/>
              <a:t> Участок  сварочный</a:t>
            </a:r>
          </a:p>
          <a:p>
            <a:pPr>
              <a:buNone/>
            </a:pPr>
            <a:endParaRPr lang="ru-RU" i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42910" y="500042"/>
            <a:ext cx="7876323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Перечень кабинетов, лабораторий, мастерских </a:t>
            </a:r>
          </a:p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и других помещений 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14457">
        <p:split orient="vert"/>
      </p:transition>
    </mc:Choice>
    <mc:Fallback>
      <p:transition spd="slow" advTm="14457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5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0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4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000"/>
                            </p:stCondLst>
                            <p:childTnLst>
                              <p:par>
                                <p:cTn id="56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8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500"/>
                            </p:stCondLst>
                            <p:childTnLst>
                              <p:par>
                                <p:cTn id="60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2" dur="500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332656"/>
            <a:ext cx="7467600" cy="508918"/>
          </a:xfrm>
        </p:spPr>
        <p:txBody>
          <a:bodyPr>
            <a:noAutofit/>
          </a:bodyPr>
          <a:lstStyle/>
          <a:p>
            <a:pPr algn="ctr">
              <a:lnSpc>
                <a:spcPct val="160000"/>
              </a:lnSpc>
            </a:pPr>
            <a:r>
              <a:rPr lang="ru-RU" sz="2400" dirty="0" smtClean="0">
                <a:solidFill>
                  <a:schemeClr val="tx1"/>
                </a:solidFill>
              </a:rPr>
              <a:t>Мастерская сварочная для сварки металлов</a:t>
            </a:r>
          </a:p>
        </p:txBody>
      </p:sp>
      <p:sp>
        <p:nvSpPr>
          <p:cNvPr id="33794" name="AutoShape 2" descr="https://apf.mail.ru/cgi-bin/readmsg?id=15877109991274888925;0;11&amp;exif=1&amp;full=1&amp;x-email=ign.07.70%40mail.ru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8" name="Рисунок 7" descr="E:\Новая папка\1e80f55e-724e-44f5-a9ff-d87cd6117e7a - копия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3284984"/>
            <a:ext cx="3786214" cy="3286124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</p:pic>
      <p:pic>
        <p:nvPicPr>
          <p:cNvPr id="9" name="Рисунок 8" descr="E:\Новая папка\IMG-20200306-WA0033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32040" y="3717032"/>
            <a:ext cx="3214710" cy="292895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</p:pic>
      <p:pic>
        <p:nvPicPr>
          <p:cNvPr id="10" name="Рисунок 9" descr="E:\Новая папка\IMG-20200306-WA0007.jpg"/>
          <p:cNvPicPr/>
          <p:nvPr/>
        </p:nvPicPr>
        <p:blipFill>
          <a:blip r:embed="rId4" cstate="print"/>
          <a:srcRect t="8333"/>
          <a:stretch>
            <a:fillRect/>
          </a:stretch>
        </p:blipFill>
        <p:spPr bwMode="auto">
          <a:xfrm>
            <a:off x="5436096" y="980728"/>
            <a:ext cx="2270056" cy="257347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</p:pic>
      <p:pic>
        <p:nvPicPr>
          <p:cNvPr id="7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187624" y="1052736"/>
            <a:ext cx="2852446" cy="2069422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5119">
        <p:split orient="vert"/>
      </p:transition>
    </mc:Choice>
    <mc:Fallback>
      <p:transition spd="slow" advTm="5119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/>
          </a:bodyPr>
          <a:lstStyle/>
          <a:p>
            <a:pPr algn="ctr"/>
            <a:r>
              <a:rPr lang="ru-RU" sz="2400" dirty="0" smtClean="0">
                <a:solidFill>
                  <a:schemeClr val="tx1"/>
                </a:solidFill>
              </a:rPr>
              <a:t>Слесарная мастерская</a:t>
            </a:r>
          </a:p>
        </p:txBody>
      </p:sp>
      <p:pic>
        <p:nvPicPr>
          <p:cNvPr id="5122" name="Picture 2" descr="Picture backgroun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908720"/>
            <a:ext cx="4063519" cy="2448271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</p:pic>
      <p:pic>
        <p:nvPicPr>
          <p:cNvPr id="5124" name="Picture 4" descr="Picture background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35896" y="3501008"/>
            <a:ext cx="5257724" cy="295747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</p:pic>
      <p:pic>
        <p:nvPicPr>
          <p:cNvPr id="5126" name="Picture 6" descr="Picture background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36096" y="980728"/>
            <a:ext cx="2832249" cy="212502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</p:pic>
      <p:pic>
        <p:nvPicPr>
          <p:cNvPr id="5128" name="Picture 8" descr="Picture background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7544" y="3717032"/>
            <a:ext cx="2630056" cy="202312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400" dirty="0" smtClean="0">
                <a:solidFill>
                  <a:schemeClr val="tx1"/>
                </a:solidFill>
              </a:rPr>
              <a:t>Мастер производственного обучения</a:t>
            </a:r>
            <a:br>
              <a:rPr lang="ru-RU" sz="2400" dirty="0" smtClean="0">
                <a:solidFill>
                  <a:schemeClr val="tx1"/>
                </a:solidFill>
              </a:rPr>
            </a:br>
            <a:r>
              <a:rPr lang="ru-RU" sz="2400" dirty="0" err="1" smtClean="0">
                <a:solidFill>
                  <a:schemeClr val="tx1"/>
                </a:solidFill>
              </a:rPr>
              <a:t>Петаева</a:t>
            </a:r>
            <a:r>
              <a:rPr lang="ru-RU" sz="2400" dirty="0" smtClean="0">
                <a:solidFill>
                  <a:schemeClr val="tx1"/>
                </a:solidFill>
              </a:rPr>
              <a:t> Нина Алексеевна</a:t>
            </a:r>
            <a:endParaRPr lang="ru-RU" sz="2400" dirty="0">
              <a:solidFill>
                <a:schemeClr val="tx1"/>
              </a:solidFill>
            </a:endParaRPr>
          </a:p>
        </p:txBody>
      </p:sp>
      <p:pic>
        <p:nvPicPr>
          <p:cNvPr id="4" name="Рисунок 3" descr="C:\Users\13\Downloads\IMG_3976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1285860"/>
            <a:ext cx="2500330" cy="3714776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</p:pic>
      <p:pic>
        <p:nvPicPr>
          <p:cNvPr id="5" name="Рисунок 4" descr="E:\Новая папка\1a7770f0-82dd-4a27-8d8c-8db7d11dd330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52120" y="1357298"/>
            <a:ext cx="3277598" cy="3079814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</p:pic>
      <p:pic>
        <p:nvPicPr>
          <p:cNvPr id="6" name="Содержимое 7" descr="C:\Users\13\Downloads\IMG_3968.JPG"/>
          <p:cNvPicPr>
            <a:picLocks noGrp="1"/>
          </p:cNvPicPr>
          <p:nvPr>
            <p:ph idx="1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59832" y="3861048"/>
            <a:ext cx="2290576" cy="2639786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67544" y="188640"/>
            <a:ext cx="7355160" cy="634082"/>
          </a:xfrm>
        </p:spPr>
        <p:txBody>
          <a:bodyPr>
            <a:normAutofit/>
          </a:bodyPr>
          <a:lstStyle/>
          <a:p>
            <a:pPr algn="ctr"/>
            <a:r>
              <a:rPr lang="ru-RU" sz="2400" dirty="0" smtClean="0">
                <a:solidFill>
                  <a:schemeClr val="tx1"/>
                </a:solidFill>
              </a:rPr>
              <a:t>Инструменты и принадлежности сварщика</a:t>
            </a:r>
          </a:p>
        </p:txBody>
      </p:sp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980728"/>
            <a:ext cx="2357454" cy="3786214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</p:pic>
      <p:pic>
        <p:nvPicPr>
          <p:cNvPr id="5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43808" y="980728"/>
            <a:ext cx="2476500" cy="1624011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</p:pic>
      <p:pic>
        <p:nvPicPr>
          <p:cNvPr id="6" name="Picture 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71800" y="2852936"/>
            <a:ext cx="1712893" cy="136844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88024" y="2708920"/>
            <a:ext cx="2008424" cy="144016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</p:pic>
      <p:pic>
        <p:nvPicPr>
          <p:cNvPr id="8" name="Picture 10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652120" y="980728"/>
            <a:ext cx="1212827" cy="14985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699792" y="4437112"/>
            <a:ext cx="3976697" cy="175260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</p:pic>
      <p:pic>
        <p:nvPicPr>
          <p:cNvPr id="10" name="Picture 8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020272" y="2132856"/>
            <a:ext cx="1855093" cy="185509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</p:pic>
      <p:pic>
        <p:nvPicPr>
          <p:cNvPr id="11" name="Picture 6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948264" y="4293096"/>
            <a:ext cx="1928811" cy="214312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2000" dirty="0" smtClean="0">
                <a:solidFill>
                  <a:schemeClr val="tx1"/>
                </a:solidFill>
              </a:rPr>
              <a:t>Участие в отборочном соревнования Всероссийского конкурса профессионального мастерства «Профессионалы» -2024</a:t>
            </a:r>
            <a:endParaRPr lang="ru-RU" sz="2000" dirty="0">
              <a:solidFill>
                <a:schemeClr val="tx1"/>
              </a:solidFill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/>
          <a:srcRect l="9135" t="14228" r="13571" b="4457"/>
          <a:stretch>
            <a:fillRect/>
          </a:stretch>
        </p:blipFill>
        <p:spPr bwMode="auto">
          <a:xfrm>
            <a:off x="3059832" y="1916832"/>
            <a:ext cx="2258554" cy="3168352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</p:pic>
      <p:pic>
        <p:nvPicPr>
          <p:cNvPr id="1028" name="Picture 4" descr="C:\Users\13\Downloads\ba1ca86f-3268-4cdf-988b-95e91afee7e5 (1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52120" y="2420888"/>
            <a:ext cx="2709301" cy="360040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</p:pic>
      <p:pic>
        <p:nvPicPr>
          <p:cNvPr id="1029" name="Picture 5" descr="C:\Users\13\Downloads\74939b46-a940-4772-a4fd-796f965588f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5536" y="1412776"/>
            <a:ext cx="2113255" cy="2808312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 bwMode="auto">
          <a:xfrm>
            <a:off x="2915816" y="3140968"/>
            <a:ext cx="3433156" cy="2876204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000" dirty="0" smtClean="0"/>
              <a:t>Участие в конкурсе  профессионального мастерства</a:t>
            </a:r>
            <a:br>
              <a:rPr lang="ru-RU" sz="2000" dirty="0" smtClean="0"/>
            </a:br>
            <a:r>
              <a:rPr lang="ru-RU" sz="2000" dirty="0" smtClean="0"/>
              <a:t> «Лучший сварщик»</a:t>
            </a:r>
            <a:endParaRPr lang="ru-RU" sz="2000" dirty="0"/>
          </a:p>
        </p:txBody>
      </p:sp>
      <p:pic>
        <p:nvPicPr>
          <p:cNvPr id="3074" name="Picture 2" descr="C:\Users\13\Downloads\IMG_8479.JPG"/>
          <p:cNvPicPr>
            <a:picLocks noChangeAspect="1" noChangeArrowheads="1"/>
          </p:cNvPicPr>
          <p:nvPr/>
        </p:nvPicPr>
        <p:blipFill>
          <a:blip r:embed="rId4" cstate="print"/>
          <a:srcRect l="6601" t="3801" r="17800" b="14300"/>
          <a:stretch>
            <a:fillRect/>
          </a:stretch>
        </p:blipFill>
        <p:spPr bwMode="auto">
          <a:xfrm>
            <a:off x="6444208" y="1268760"/>
            <a:ext cx="2520280" cy="3640404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</p:pic>
      <p:pic>
        <p:nvPicPr>
          <p:cNvPr id="3075" name="Picture 3" descr="C:\Users\13\Downloads\94228bda-d7e9-4382-81d7-4575627ae908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9512" y="1268760"/>
            <a:ext cx="2600929" cy="3456384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>
            <a:normAutofit/>
          </a:bodyPr>
          <a:lstStyle/>
          <a:p>
            <a:pPr algn="ctr"/>
            <a:r>
              <a:rPr lang="ru-RU" sz="2000" dirty="0" smtClean="0">
                <a:solidFill>
                  <a:schemeClr val="tx1"/>
                </a:solidFill>
              </a:rPr>
              <a:t>Участник отборочного этапа Международного этапа чемпионата КЕДРВЕЛД в Республике Башкортостан</a:t>
            </a:r>
            <a:endParaRPr lang="ru-RU" sz="2000" dirty="0">
              <a:solidFill>
                <a:schemeClr val="tx1"/>
              </a:solidFill>
            </a:endParaRPr>
          </a:p>
        </p:txBody>
      </p:sp>
      <p:pic>
        <p:nvPicPr>
          <p:cNvPr id="4098" name="Picture 2" descr="C:\Users\13\Downloads\4fe10141-6167-44d1-bf1f-86a8e94ee1b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31840" y="2276872"/>
            <a:ext cx="2438371" cy="324036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</p:pic>
      <p:pic>
        <p:nvPicPr>
          <p:cNvPr id="4100" name="Picture 4" descr="C:\Users\13\Downloads\c625bbf4-8321-4e9f-b50e-62f993d2194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5536" y="1268760"/>
            <a:ext cx="2376264" cy="3157826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</p:pic>
      <p:pic>
        <p:nvPicPr>
          <p:cNvPr id="6" name="Picture 3" descr="C:\Users\13\Downloads\334c63ff-e03f-4956-aa21-a351b7ffed29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12160" y="4365104"/>
            <a:ext cx="2929601" cy="2204526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59632" y="1628800"/>
            <a:ext cx="2840186" cy="401705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000" dirty="0" smtClean="0">
                <a:solidFill>
                  <a:schemeClr val="tx1"/>
                </a:solidFill>
              </a:rPr>
              <a:t>Участие в Региональном отборочном этапе Национального чемпионата профессионального мастерства среди людей с инвалидностью и ОВЗ «</a:t>
            </a:r>
            <a:r>
              <a:rPr lang="ru-RU" sz="2000" dirty="0" err="1" smtClean="0">
                <a:solidFill>
                  <a:schemeClr val="tx1"/>
                </a:solidFill>
              </a:rPr>
              <a:t>Абилимпикс</a:t>
            </a:r>
            <a:r>
              <a:rPr lang="ru-RU" sz="2000" dirty="0" smtClean="0">
                <a:solidFill>
                  <a:schemeClr val="tx1"/>
                </a:solidFill>
              </a:rPr>
              <a:t>» РБ</a:t>
            </a:r>
            <a:endParaRPr lang="ru-RU" sz="2000" dirty="0">
              <a:solidFill>
                <a:schemeClr val="tx1"/>
              </a:solidFill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36096" y="1700808"/>
            <a:ext cx="2811602" cy="3729676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000" dirty="0" smtClean="0"/>
              <a:t>Участие в конкурсе  профессионального мастерства</a:t>
            </a:r>
            <a:br>
              <a:rPr lang="ru-RU" sz="2000" dirty="0" smtClean="0"/>
            </a:br>
            <a:r>
              <a:rPr lang="ru-RU" sz="2000" dirty="0" smtClean="0"/>
              <a:t> «Лучший сварщик»</a:t>
            </a:r>
            <a:endParaRPr lang="ru-RU" sz="2000" dirty="0"/>
          </a:p>
        </p:txBody>
      </p:sp>
      <p:pic>
        <p:nvPicPr>
          <p:cNvPr id="2050" name="Picture 2" descr="C:\Users\13\Downloads\IMG_8477.JPG"/>
          <p:cNvPicPr>
            <a:picLocks noChangeAspect="1" noChangeArrowheads="1"/>
          </p:cNvPicPr>
          <p:nvPr/>
        </p:nvPicPr>
        <p:blipFill>
          <a:blip r:embed="rId3" cstate="print"/>
          <a:srcRect l="6601" t="3801" r="12200" b="8001"/>
          <a:stretch>
            <a:fillRect/>
          </a:stretch>
        </p:blipFill>
        <p:spPr bwMode="auto">
          <a:xfrm>
            <a:off x="1043608" y="1196752"/>
            <a:ext cx="2834029" cy="4104456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</p:pic>
      <p:pic>
        <p:nvPicPr>
          <p:cNvPr id="2051" name="Picture 3" descr="C:\Users\13\Downloads\PHOTO-2024-06-10-16-06-1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0" y="1196752"/>
            <a:ext cx="3960440" cy="522399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</p:spPr>
        <p:txBody>
          <a:bodyPr>
            <a:normAutofit/>
          </a:bodyPr>
          <a:lstStyle/>
          <a:p>
            <a:pPr algn="ctr"/>
            <a:r>
              <a:rPr lang="ru-RU" sz="20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Рабочий и творческий процесс студентов</a:t>
            </a:r>
            <a:endParaRPr lang="ru-RU" sz="2000" dirty="0"/>
          </a:p>
        </p:txBody>
      </p:sp>
      <p:pic>
        <p:nvPicPr>
          <p:cNvPr id="6" name="Picture 1"/>
          <p:cNvPicPr>
            <a:picLocks noChangeAspect="1" noChangeArrowheads="1"/>
          </p:cNvPicPr>
          <p:nvPr/>
        </p:nvPicPr>
        <p:blipFill>
          <a:blip r:embed="rId2" cstate="print"/>
          <a:srcRect l="6699" b="30498"/>
          <a:stretch>
            <a:fillRect/>
          </a:stretch>
        </p:blipFill>
        <p:spPr bwMode="auto">
          <a:xfrm>
            <a:off x="2267744" y="3717032"/>
            <a:ext cx="4731059" cy="2643206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64088" y="836712"/>
            <a:ext cx="2357527" cy="2643206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</p:pic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/>
          <a:srcRect t="3577" b="20659"/>
          <a:stretch>
            <a:fillRect/>
          </a:stretch>
        </p:blipFill>
        <p:spPr bwMode="auto">
          <a:xfrm>
            <a:off x="323528" y="836712"/>
            <a:ext cx="3498727" cy="2664296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000" dirty="0" smtClean="0">
                <a:solidFill>
                  <a:schemeClr val="tx1"/>
                </a:solidFill>
              </a:rPr>
              <a:t>Билет в Будущее, </a:t>
            </a:r>
            <a:br>
              <a:rPr lang="ru-RU" sz="2000" dirty="0" smtClean="0">
                <a:solidFill>
                  <a:schemeClr val="tx1"/>
                </a:solidFill>
              </a:rPr>
            </a:br>
            <a:r>
              <a:rPr lang="ru-RU" sz="2000" dirty="0" smtClean="0">
                <a:solidFill>
                  <a:schemeClr val="tx1"/>
                </a:solidFill>
              </a:rPr>
              <a:t>проведение профессиональной пробы </a:t>
            </a:r>
            <a:br>
              <a:rPr lang="ru-RU" sz="2000" dirty="0" smtClean="0">
                <a:solidFill>
                  <a:schemeClr val="tx1"/>
                </a:solidFill>
              </a:rPr>
            </a:br>
            <a:r>
              <a:rPr lang="ru-RU" sz="2000" dirty="0" smtClean="0">
                <a:solidFill>
                  <a:schemeClr val="tx1"/>
                </a:solidFill>
              </a:rPr>
              <a:t>среди учащихся школ города</a:t>
            </a:r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124744"/>
            <a:ext cx="3528392" cy="2646294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</p:pic>
      <p:pic>
        <p:nvPicPr>
          <p:cNvPr id="7169" name="Picture 1" descr="C:\Users\13\Downloads\PHOTO-2024-06-10-20-29-2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92080" y="3933056"/>
            <a:ext cx="1872208" cy="2487984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</p:pic>
      <p:pic>
        <p:nvPicPr>
          <p:cNvPr id="7170" name="Picture 2" descr="C:\Users\13\Downloads\PHOTO-2024-06-10-20-30-2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331640" y="3933056"/>
            <a:ext cx="2966442" cy="223224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</p:pic>
      <p:pic>
        <p:nvPicPr>
          <p:cNvPr id="7171" name="Picture 3" descr="C:\Users\13\Downloads\PHOTO-2024-06-10-20-29-28 (1)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76056" y="1124744"/>
            <a:ext cx="3444902" cy="25922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2000" dirty="0" smtClean="0">
                <a:solidFill>
                  <a:schemeClr val="tx1"/>
                </a:solidFill>
              </a:rPr>
              <a:t>Государственная итоговая аттестация </a:t>
            </a:r>
            <a:br>
              <a:rPr lang="ru-RU" sz="2000" dirty="0" smtClean="0">
                <a:solidFill>
                  <a:schemeClr val="tx1"/>
                </a:solidFill>
              </a:rPr>
            </a:br>
            <a:r>
              <a:rPr lang="ru-RU" sz="2000" dirty="0" smtClean="0">
                <a:solidFill>
                  <a:schemeClr val="tx1"/>
                </a:solidFill>
              </a:rPr>
              <a:t>защита дипломных</a:t>
            </a:r>
            <a:endParaRPr lang="ru-RU" sz="2000" dirty="0">
              <a:solidFill>
                <a:schemeClr val="tx1"/>
              </a:solidFill>
            </a:endParaRP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268760"/>
            <a:ext cx="2880320" cy="216024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</p:pic>
      <p:pic>
        <p:nvPicPr>
          <p:cNvPr id="6" name="Picture 6" descr="https://lifelessonsco.azureedge.net/wp-content/uploads/2017/07/shutterstock_138971858-mi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72200" y="4509120"/>
            <a:ext cx="2988559" cy="2008312"/>
          </a:xfrm>
          <a:prstGeom prst="rect">
            <a:avLst/>
          </a:prstGeom>
          <a:noFill/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23728" y="3717032"/>
            <a:ext cx="3312368" cy="2484276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211960" y="1196752"/>
            <a:ext cx="2929528" cy="220576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000" dirty="0" smtClean="0"/>
              <a:t>ВРУЧЕНИЕ ДИПЛОМОВ </a:t>
            </a:r>
            <a:endParaRPr lang="ru-RU" sz="4000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1628800"/>
            <a:ext cx="6177738" cy="4182844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</p:pic>
      <p:pic>
        <p:nvPicPr>
          <p:cNvPr id="5" name="Picture 4" descr="https://avatars.mds.yandex.net/get-zen_doc/1532998/pub_5ca3410fe0c47900b252a495_5ca341d5134d6700b2a48338/scale_120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95225" y="4143380"/>
            <a:ext cx="2248775" cy="241181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285720" y="428605"/>
            <a:ext cx="8429684" cy="74174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970213" algn="ctr"/>
              </a:tabLst>
            </a:pPr>
            <a:endParaRPr lang="ru-RU" sz="2800" b="1" dirty="0" smtClean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  <a:tabLst>
                <a:tab pos="2970213" algn="ctr"/>
              </a:tabLst>
            </a:pPr>
            <a:r>
              <a:rPr lang="ru-RU" sz="2000" b="1" dirty="0" smtClean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rPr>
              <a:t>Социальными партнерами являются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  <a:tabLst>
                <a:tab pos="2970213" algn="ctr"/>
              </a:tabLst>
            </a:pPr>
            <a:r>
              <a:rPr lang="ru-RU" sz="2800" dirty="0" smtClean="0"/>
              <a:t> </a:t>
            </a:r>
            <a:r>
              <a:rPr lang="ru-RU" sz="2800" b="1" dirty="0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   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  <a:tabLst>
                <a:tab pos="2970213" algn="ctr"/>
              </a:tabLst>
            </a:pPr>
            <a:r>
              <a:rPr kumimoji="0" lang="ru-RU" sz="2400" b="1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АО</a:t>
            </a:r>
            <a:r>
              <a:rPr kumimoji="0" lang="ru-RU" sz="2400" b="1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«</a:t>
            </a:r>
            <a:r>
              <a:rPr kumimoji="0" lang="ru-RU" sz="2400" b="1" u="none" strike="noStrike" cap="none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Салаватнефтемаш</a:t>
            </a:r>
            <a:r>
              <a:rPr kumimoji="0" lang="ru-RU" sz="2400" b="1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»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  <a:tabLst>
                <a:tab pos="2970213" algn="ctr"/>
              </a:tabLst>
            </a:pPr>
            <a:r>
              <a:rPr lang="ru-RU" sz="2400" b="1" dirty="0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ООО «</a:t>
            </a:r>
            <a:r>
              <a:rPr lang="ru-RU" sz="2400" b="1" dirty="0" err="1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СалаватГидравлика</a:t>
            </a:r>
            <a:r>
              <a:rPr lang="ru-RU" sz="2400" b="1" dirty="0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»</a:t>
            </a:r>
            <a:endParaRPr kumimoji="0" lang="ru-RU" sz="2400" b="1" u="none" strike="noStrike" cap="none" normalizeH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  <a:tabLst>
                <a:tab pos="2970213" algn="ctr"/>
              </a:tabLst>
            </a:pPr>
            <a:r>
              <a:rPr lang="ru-RU" sz="2800" b="1" dirty="0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Газпром-газораспределение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  <a:tabLst>
                <a:tab pos="2970213" algn="ctr"/>
              </a:tabLst>
            </a:pPr>
            <a:r>
              <a:rPr lang="ru-RU" sz="2800" b="1" dirty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АО «</a:t>
            </a:r>
            <a:r>
              <a:rPr lang="ru-RU" sz="2800" b="1" dirty="0" err="1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Салаватстекло</a:t>
            </a:r>
            <a:r>
              <a:rPr lang="ru-RU" sz="2800" b="1" dirty="0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»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  <a:tabLst>
                <a:tab pos="2970213" algn="ctr"/>
              </a:tabLst>
            </a:pPr>
            <a:r>
              <a:rPr lang="ru-RU" sz="2800" b="1" dirty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ООО «</a:t>
            </a:r>
            <a:r>
              <a:rPr lang="ru-RU" sz="2800" b="1" dirty="0" err="1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Ново-Салаватская</a:t>
            </a:r>
            <a:r>
              <a:rPr lang="ru-RU" sz="2800" b="1" dirty="0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ТЭЦ»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  <a:tabLst>
                <a:tab pos="2970213" algn="ctr"/>
              </a:tabLst>
            </a:pPr>
            <a:r>
              <a:rPr lang="ru-RU" sz="2800" b="1" dirty="0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ООО «СМУ-1»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  <a:tabLst>
                <a:tab pos="2970213" algn="ctr"/>
              </a:tabLst>
            </a:pPr>
            <a:r>
              <a:rPr lang="ru-RU" sz="2800" b="1" dirty="0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ООО «</a:t>
            </a:r>
            <a:r>
              <a:rPr lang="ru-RU" sz="2800" b="1" dirty="0" err="1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БашРТС</a:t>
            </a:r>
            <a:r>
              <a:rPr lang="ru-RU" sz="2800" b="1" dirty="0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»</a:t>
            </a:r>
          </a:p>
          <a:p>
            <a:pPr algn="ctr">
              <a:buFont typeface="Wingdings" pitchFamily="2" charset="2"/>
              <a:buChar char="Ø"/>
            </a:pPr>
            <a:r>
              <a:rPr lang="ru-RU" sz="2800" b="1" dirty="0" err="1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Салаватская</a:t>
            </a:r>
            <a:r>
              <a:rPr lang="ru-RU" sz="2800" b="1" dirty="0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ТЭЦ  филиал ООО "БГК"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  <a:tabLst>
                <a:tab pos="2970213" algn="ctr"/>
              </a:tabLst>
            </a:pPr>
            <a:endParaRPr lang="ru-RU" sz="2800" b="1" dirty="0" smtClean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  <a:tabLst>
                <a:tab pos="2970213" algn="ctr"/>
              </a:tabLst>
            </a:pPr>
            <a:endParaRPr lang="ru-RU" sz="2800" b="1" dirty="0" smtClean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>
                <a:tab pos="2970213" algn="ctr"/>
              </a:tabLst>
            </a:pPr>
            <a:endParaRPr lang="ru-RU" sz="2800" b="1" dirty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  <a:tabLst>
                <a:tab pos="2970213" algn="ctr"/>
              </a:tabLst>
            </a:pPr>
            <a:endParaRPr lang="ru-RU" sz="2800" b="1" dirty="0" smtClean="0"/>
          </a:p>
          <a:p>
            <a:pPr lvl="0" algn="ctr" fontAlgn="base">
              <a:spcBef>
                <a:spcPct val="0"/>
              </a:spcBef>
              <a:spcAft>
                <a:spcPct val="0"/>
              </a:spcAft>
              <a:tabLst>
                <a:tab pos="2970213" algn="ctr"/>
              </a:tabLst>
            </a:pPr>
            <a:r>
              <a:rPr lang="ru-RU" sz="2800" b="1" dirty="0" smtClean="0"/>
              <a:t>   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  <a:tabLst>
                <a:tab pos="2970213" algn="ctr"/>
              </a:tabLst>
            </a:pPr>
            <a:endParaRPr kumimoji="0" lang="ru-RU" sz="2800" b="1" u="none" strike="noStrike" cap="none" normalizeH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2970213" algn="ctr"/>
              </a:tabLst>
            </a:pP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51" name="AutoShape 3" descr="ООО СалаватГидравлик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53" name="AutoShape 5" descr="ООО СалаватГидравлик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00166" y="2071678"/>
            <a:ext cx="857256" cy="5000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7" name="Picture 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948264" y="2348880"/>
            <a:ext cx="1607355" cy="71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2" name="Picture 4" descr="C:\Users\user\Downloads\ОАО-«Салаватстекло»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28596" y="2857496"/>
            <a:ext cx="1785950" cy="535793"/>
          </a:xfrm>
          <a:prstGeom prst="rect">
            <a:avLst/>
          </a:prstGeom>
          <a:noFill/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516216" y="1556792"/>
            <a:ext cx="1443066" cy="571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000892" y="3286125"/>
            <a:ext cx="1570017" cy="6429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890" name="Picture 2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588224" y="3933056"/>
            <a:ext cx="1785949" cy="6271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891" name="Picture 3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142976" y="3714752"/>
            <a:ext cx="1571636" cy="5703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advClick="0" advTm="5000"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Открытая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2.xml><?xml version="1.0" encoding="utf-8"?>
<a:themeOverride xmlns:a="http://schemas.openxmlformats.org/drawingml/2006/main">
  <a:clrScheme name="Открытая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3.xml><?xml version="1.0" encoding="utf-8"?>
<a:themeOverride xmlns:a="http://schemas.openxmlformats.org/drawingml/2006/main">
  <a:clrScheme name="Открытая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4.xml><?xml version="1.0" encoding="utf-8"?>
<a:themeOverride xmlns:a="http://schemas.openxmlformats.org/drawingml/2006/main">
  <a:clrScheme name="Открытая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1884</TotalTime>
  <Words>625</Words>
  <Application>Microsoft Office PowerPoint</Application>
  <PresentationFormat>Экран (4:3)</PresentationFormat>
  <Paragraphs>111</Paragraphs>
  <Slides>25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26" baseType="lpstr">
      <vt:lpstr>Открытая</vt:lpstr>
      <vt:lpstr>   </vt:lpstr>
      <vt:lpstr>Слайд 2</vt:lpstr>
      <vt:lpstr>Область профессиональной деятельности выпускников</vt:lpstr>
      <vt:lpstr>   Назначение профессии </vt:lpstr>
      <vt:lpstr>  Профессионально -важные качества: </vt:lpstr>
      <vt:lpstr> Перспективы профессии </vt:lpstr>
      <vt:lpstr>Слайд 7</vt:lpstr>
      <vt:lpstr>Проведение подготовительных,  сборочных операций перед сваркой, зачистка и контроль сварных швов после сварки</vt:lpstr>
      <vt:lpstr>  Ручная дуговая сварка (наплавка, резка) плавящимся покрытым электродом </vt:lpstr>
      <vt:lpstr>Ручная дуговая сварка (наплавка)  неплавящимся электродом в защитном газе.</vt:lpstr>
      <vt:lpstr>Слайд 11</vt:lpstr>
      <vt:lpstr>Мастерская сварочная для сварки металлов</vt:lpstr>
      <vt:lpstr>Слесарная мастерская</vt:lpstr>
      <vt:lpstr>Мастер производственного обучения Петаева Нина Алексеевна</vt:lpstr>
      <vt:lpstr>Инструменты и принадлежности сварщика</vt:lpstr>
      <vt:lpstr>Участие в отборочном соревнования Всероссийского конкурса профессионального мастерства «Профессионалы» -2024</vt:lpstr>
      <vt:lpstr>Участие в конкурсе  профессионального мастерства  «Лучший сварщик»</vt:lpstr>
      <vt:lpstr>Участник отборочного этапа Международного этапа чемпионата КЕДРВЕЛД в Республике Башкортостан</vt:lpstr>
      <vt:lpstr>Участие в Региональном отборочном этапе Национального чемпионата профессионального мастерства среди людей с инвалидностью и ОВЗ «Абилимпикс» РБ</vt:lpstr>
      <vt:lpstr>Участие в конкурсе  профессионального мастерства  «Лучший сварщик»</vt:lpstr>
      <vt:lpstr>Рабочий и творческий процесс студентов</vt:lpstr>
      <vt:lpstr>Билет в Будущее,  проведение профессиональной пробы  среди учащихся школ города</vt:lpstr>
      <vt:lpstr>Государственная итоговая аттестация  защита дипломных</vt:lpstr>
      <vt:lpstr>ВРУЧЕНИЕ ДИПЛОМОВ </vt:lpstr>
      <vt:lpstr>Слайд 25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Пользователь</dc:creator>
  <cp:lastModifiedBy>1</cp:lastModifiedBy>
  <cp:revision>200</cp:revision>
  <dcterms:created xsi:type="dcterms:W3CDTF">2020-04-23T16:36:26Z</dcterms:created>
  <dcterms:modified xsi:type="dcterms:W3CDTF">2024-06-25T08:10:58Z</dcterms:modified>
</cp:coreProperties>
</file>